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  <p:sldMasterId id="2147483712" r:id="rId3"/>
    <p:sldMasterId id="2147483744" r:id="rId4"/>
  </p:sldMasterIdLst>
  <p:notesMasterIdLst>
    <p:notesMasterId r:id="rId136"/>
  </p:notesMasterIdLst>
  <p:sldIdLst>
    <p:sldId id="259" r:id="rId5"/>
    <p:sldId id="260" r:id="rId6"/>
    <p:sldId id="261" r:id="rId7"/>
    <p:sldId id="262" r:id="rId8"/>
    <p:sldId id="263" r:id="rId9"/>
    <p:sldId id="341" r:id="rId10"/>
    <p:sldId id="264" r:id="rId11"/>
    <p:sldId id="266" r:id="rId12"/>
    <p:sldId id="267" r:id="rId13"/>
    <p:sldId id="268" r:id="rId14"/>
    <p:sldId id="269" r:id="rId15"/>
    <p:sldId id="343" r:id="rId16"/>
    <p:sldId id="344" r:id="rId17"/>
    <p:sldId id="271" r:id="rId18"/>
    <p:sldId id="346" r:id="rId19"/>
    <p:sldId id="347" r:id="rId20"/>
    <p:sldId id="276" r:id="rId21"/>
    <p:sldId id="277" r:id="rId22"/>
    <p:sldId id="280" r:id="rId23"/>
    <p:sldId id="349" r:id="rId24"/>
    <p:sldId id="351" r:id="rId25"/>
    <p:sldId id="350" r:id="rId26"/>
    <p:sldId id="348" r:id="rId27"/>
    <p:sldId id="354" r:id="rId28"/>
    <p:sldId id="355" r:id="rId29"/>
    <p:sldId id="283" r:id="rId30"/>
    <p:sldId id="360" r:id="rId31"/>
    <p:sldId id="285" r:id="rId32"/>
    <p:sldId id="286" r:id="rId33"/>
    <p:sldId id="359" r:id="rId34"/>
    <p:sldId id="288" r:id="rId35"/>
    <p:sldId id="289" r:id="rId36"/>
    <p:sldId id="356" r:id="rId37"/>
    <p:sldId id="291" r:id="rId38"/>
    <p:sldId id="357" r:id="rId39"/>
    <p:sldId id="358" r:id="rId40"/>
    <p:sldId id="332" r:id="rId41"/>
    <p:sldId id="333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401" r:id="rId82"/>
    <p:sldId id="402" r:id="rId83"/>
    <p:sldId id="403" r:id="rId84"/>
    <p:sldId id="404" r:id="rId85"/>
    <p:sldId id="405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413" r:id="rId94"/>
    <p:sldId id="414" r:id="rId95"/>
    <p:sldId id="415" r:id="rId96"/>
    <p:sldId id="416" r:id="rId97"/>
    <p:sldId id="417" r:id="rId98"/>
    <p:sldId id="418" r:id="rId99"/>
    <p:sldId id="419" r:id="rId100"/>
    <p:sldId id="420" r:id="rId101"/>
    <p:sldId id="421" r:id="rId102"/>
    <p:sldId id="422" r:id="rId103"/>
    <p:sldId id="423" r:id="rId104"/>
    <p:sldId id="424" r:id="rId105"/>
    <p:sldId id="425" r:id="rId106"/>
    <p:sldId id="426" r:id="rId107"/>
    <p:sldId id="427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42" r:id="rId123"/>
    <p:sldId id="443" r:id="rId124"/>
    <p:sldId id="444" r:id="rId125"/>
    <p:sldId id="445" r:id="rId126"/>
    <p:sldId id="446" r:id="rId127"/>
    <p:sldId id="447" r:id="rId128"/>
    <p:sldId id="448" r:id="rId129"/>
    <p:sldId id="449" r:id="rId130"/>
    <p:sldId id="450" r:id="rId131"/>
    <p:sldId id="451" r:id="rId132"/>
    <p:sldId id="338" r:id="rId133"/>
    <p:sldId id="339" r:id="rId134"/>
    <p:sldId id="342" r:id="rId135"/>
  </p:sldIdLst>
  <p:sldSz cx="13004800" cy="7302500"/>
  <p:notesSz cx="6858000" cy="9144000"/>
  <p:embeddedFontLst>
    <p:embeddedFont>
      <p:font typeface="Georgia" panose="02040502050405020303" pitchFamily="18" charset="0"/>
      <p:regular r:id="rId137"/>
      <p:bold r:id="rId138"/>
      <p:italic r:id="rId139"/>
      <p:boldItalic r:id="rId140"/>
    </p:embeddedFont>
    <p:embeddedFont>
      <p:font typeface="Consolas" panose="020B0609020204030204" pitchFamily="49" charset="0"/>
      <p:regular r:id="rId141"/>
      <p:bold r:id="rId142"/>
      <p:italic r:id="rId143"/>
      <p:boldItalic r:id="rId144"/>
    </p:embeddedFont>
    <p:embeddedFont>
      <p:font typeface="Oswald" panose="020B0604020202020204" charset="0"/>
      <p:regular r:id="rId145"/>
      <p:bold r:id="rId146"/>
    </p:embeddedFont>
    <p:embeddedFont>
      <p:font typeface="Impact" panose="020B0806030902050204" pitchFamily="34" charset="0"/>
      <p:regular r:id="rId1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00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660" y="84"/>
      </p:cViewPr>
      <p:guideLst>
        <p:guide orient="horz" pos="2300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font" Target="fonts/font2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font" Target="fonts/font8.fntdata"/><Relationship Id="rId149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font" Target="fonts/font3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theme" Target="theme/theme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font" Target="fonts/font4.fntdata"/><Relationship Id="rId14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font" Target="fonts/font7.fntdata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5.fntdata"/><Relationship Id="rId14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font" Target="fonts/font1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font" Target="fonts/font6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29430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6277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23627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0491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0480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6" name="Shape 8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367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2" name="Shape 8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73020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8" name="Shape 8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5589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4" name="Shape 9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2287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74226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550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8" name="Shape 9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97150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36919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11598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2527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34111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4" name="Shape 9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2506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657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53455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8" name="Shape 9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4001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76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1971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2" name="Shape 10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406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Shape 101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90124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524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Shape 10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0218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11848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Shape 10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8329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0" name="Shape 10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4771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24431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6" name="Shape 9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35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064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9593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12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696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24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97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2304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1863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8025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418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5918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911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2446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6181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571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478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594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629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4587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354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0847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5354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06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44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9333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1250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07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2937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55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23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83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8534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1842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076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9766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8010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8566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8818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0262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18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6452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Shape 7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8856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Shape 7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8122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255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227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Shape 7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768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5900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7048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7195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97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5179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4245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0936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1719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8477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6" name="Shape 8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07215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2" name="Shape 8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5108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1530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4" name="Shape 8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8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3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jp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jp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MAC Book Pro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0736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Pa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6729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Smart Phon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3844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r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5830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ou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4051299" y="1828799"/>
            <a:ext cx="2031900" cy="2031900"/>
            <a:chOff x="0" y="0"/>
            <a:chExt cx="2031900" cy="2031900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9" y="1828799"/>
            <a:ext cx="2031900" cy="2031900"/>
            <a:chOff x="0" y="0"/>
            <a:chExt cx="2031900" cy="2031900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9" y="4114799"/>
            <a:ext cx="2031900" cy="2031900"/>
            <a:chOff x="0" y="0"/>
            <a:chExt cx="2031900" cy="2031900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9" y="4114799"/>
            <a:ext cx="2031900" cy="2031900"/>
            <a:chOff x="0" y="0"/>
            <a:chExt cx="2031900" cy="2031900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84312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18" name="Shape 318"/>
          <p:cNvCxnSpPr/>
          <p:nvPr/>
        </p:nvCxnSpPr>
        <p:spPr>
          <a:xfrm rot="10800000" flipH="1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3911600" y="5381315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933071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&amp;A">
    <p:bg>
      <p:bgPr>
        <a:solidFill>
          <a:srgbClr val="FFDB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94374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it Tickets">
    <p:bg>
      <p:bgPr>
        <a:solidFill>
          <a:srgbClr val="FFAFC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25753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2845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 cop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8833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ase Stu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rot="10800000" flipH="1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rot="10800000" flipH="1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99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Full Page Imag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8692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IMAC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7516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MAC Book Pro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367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IP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55727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Smart Phone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6947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cussion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4133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39334807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ed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7541990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ed Text w/ Sourc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394274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on-Bullet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65007731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22915939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der Rev"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249292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act Info"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5546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rot="10800000" flipH="1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rot="10800000" flipH="1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rot="10800000" flipH="1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rot="10800000" flipH="1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rot="10800000" flipH="1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rot="10800000" flipH="1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2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27916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31150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8552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52362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8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33361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34779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42168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76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74725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7217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7775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4051299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9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9" y="4114799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9" y="4114799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48908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4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9"/>
            <a:ext cx="1" cy="443047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74977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3377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34050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5520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9"/>
            <a:ext cx="1" cy="443047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468951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2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1697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2121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6981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6854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912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0881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8390476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8928798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33639337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41464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229513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13528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724828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4520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pter">
    <p:bg>
      <p:bgPr>
        <a:solidFill>
          <a:srgbClr val="1EC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599004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725902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2186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xercis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rot="10800000" flipH="1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rot="10800000" flipH="1">
            <a:off x="46228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rot="10800000" flipH="1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6801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ase Stu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rot="10800000" flipH="1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rot="10800000" flipH="1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6257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: IMAC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003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139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368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596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8255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10541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1282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1511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1739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marR="0" lvl="5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7047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139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368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596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8255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10541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1282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1511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1739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marR="0" lvl="5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9148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version/0.17.0/api.html#standard-moving-window-functions" TargetMode="External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andas.pydata.org/pandas-docs/version/0.18.1/api.html#standard-moving-window-function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endParaRPr lang="en-US" sz="2800" b="0" i="1" u="none" strike="noStrike" cap="none" dirty="0">
              <a:solidFill>
                <a:srgbClr val="EAEAE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Most datasets are likely to have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time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component, but typically we assume that it’s fairly minimal.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example, if we were analyzing salaries in an industry, it’s clear that salaries shift over time and vary with the economic period.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However, if we are examining the problem on a smaller scale (e.g. 3-5 years), the effect of time on salaries is much smaller than other factors, like industry or position.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 explore AR, MA, and ARMA models, we will use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sm.tsa.ARMA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Remember, an ARMA model is a combination of autoregressive and moving average models.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train an AR model by turning off the MA component (q=0).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statsmodels.tsa.arima_model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ARMA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store1_sales_data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store1_open_data[[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'Sales'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]].astype(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ARMA(store1_sales_data, 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3465546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By passing 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in the second argument, we are fitting an ARMA model with p=1, q=0.  This is the same as an AR(1) model.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this AR(1) model, we learn an intercept (or base sales) value.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Additionally, we learn a coefficient that tells us how to include the latest sales value.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this case, we add an intercept of ~4700 to 0.68 times the previous month’s sales.  Note that the coefficient is not equal to the lag 1 autocorrelation.  This implies the data is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stationary.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6541087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learn an AR(2) model, which regresses each sales value on the last two.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ARMA(store1_sales_data, 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this case, we learn two coefficients, which tell us the effect of the last two sales values on the current sales.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While this model may perform better, it may be more difficult to interpret.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947735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2961475" y="2195250"/>
            <a:ext cx="95763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To start to diagnose the model, we want to look at residuals.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What are residuals?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In linear regression, what did we expect of residuals?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83" name="Shape 883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620945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Residuals are the errors of the model or how off our predictions are.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Ideally, we want randomly distributed errors that are small.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the errors are large, our model does not perform well.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the errors have a pattern, particularly over time, we may have overlooked something in the model or have periods of time that are different than the rest of the dataset.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035162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use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statsmodels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to plot the residuals.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model.resid.plot()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Here we see large spikes at the end of each year, indicating that our model does not account for the holiday spikes.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Our model considers a short period of time, so it does not take into account the longer seasonal pattern.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5323418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also plot the autocorrelations of the residuals.  In an ideal world, these would all be near 0 and appear random.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plot_acf(model.resid,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lags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plot shows a problem:  the errors are increasing and decreasing every week in a clear pattern.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may need to expand our model.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825529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 expand this AR model to an ARMA model, we can include the moving average component as well.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ARMA(store1_sales_data, 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Now we learn two coefficients, one for the AR(1) component and one for the MA(1) component.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440123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2961475" y="2030250"/>
            <a:ext cx="94548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Take a moment to look at the coefficients of our new model.  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Offer an interpretation of this model.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19" name="Shape 91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772547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Remember that this is an AR(1) + MA(1) model.  The AR coefficient represents dependency on the last value and the MA component represents any spikes independent of the last value.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coefficients here are 0.69 for the AR component and -0.03 for the MA component.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AR coefficient is the same as before (decreasing values).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MA component is fairly small (which we should have expected from the autocorrelation plots).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AR, MA, AND ARMA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775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When the time component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is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important, we need to focus on identifying the aspects of the data that are influenced by time and those that aren’t.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Typically, time series data will be a sequence of values. We will be interested in studying the changes to this series and how related individual values are.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example, how much does this week’s sales affect next week’s?  How much does today’s stock price affect tomorrow’s?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use 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statsmodels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to fit ARIMA models.  Let’s start by using ARIMA(1, 0, 1) to fit an ARMA(1, 1) model.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statsmodels.tsa.arima_model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ARIMA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ARIMA(store1_sales_data, 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see that this model is the same as our previous ARMA model.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497856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fit a true ARIMA model to predict the difference of the series.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ARIMA(store1_sales_data, 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remove the MA component since it does not appear to be useful.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ARIMA(store1_sales_data, 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now have an AR(1) model on the differenced series with a coefficient of -0.18.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1377148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2961475" y="2030250"/>
            <a:ext cx="92586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Does this model match the lag 1 autocorrelation of the differenced series?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Is the data stationary?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49" name="Shape 94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4239555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compute the lag 1 autocorrelation of the differenced series and see if they match.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store1_sales_data.Sales.diff(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).autocorr(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#-0.181</a:t>
            </a:r>
            <a:endParaRPr sz="2200">
              <a:solidFill>
                <a:srgbClr val="969896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plot it to see the difference.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store1_sales_data.Sales.diff(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).plot()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They match.  Note that this is generally true, but the variance is NOT constant.  It’s mostly the same throughout the series except around the holidays.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032146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our models, we can also plot our predictions against the true series using the 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plot_predict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compare the last 50 days of true values against our predictions.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model.plot_predict(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function takes two arguments, the start and end index of the dataframe to plot.  Here, we are plotting the last 50 values.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457419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plot earlier values with our predictions continuing where the true values stop, we can do the following.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import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matplotlib.pyplot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plt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fig, ax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plt.subplots()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ax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store1_sales_data[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'2014'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].plot(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ax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ax)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fig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model.plot_predict(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ax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ax,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plot_insample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plots true values in 2014 and our predictions 200 days out from 2014.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31183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2961475" y="2030250"/>
            <a:ext cx="92586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We can revisit our diagnostics to check that our models are working well.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Plot the residuals and autocorrelation of the residuals.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Are there patterns or outliers?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79" name="Shape 97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594394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two previous problems remain: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Large errors around the holiday period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Errors with high autocorrelation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494389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adjust the AR component of the model to adjust for a piece of this.  Let’s increase the lag to 7.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 = ARIMA(store1_sales_data, (7, 1, 2)).fit()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model.summary()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plot_acf(model.resid, lags=50)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removes some of the autocorrelation in the residuals but large discrepancies still exist.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they exist where we are breaking our model assumptions.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981248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97" name="Shape 9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Shape 99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2961475" y="2030250"/>
            <a:ext cx="93987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Alter the time period of predictions and the p, d, and q parameters.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Do any of these improve diagnostics?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What does changing p and q imply based upon the autocorrelation plot?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How about changing d?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03" name="Shape 1003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8974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GUIDED PRACTICE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THINKING ABOUT </a:t>
            </a:r>
          </a:p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TIME SERIES</a:t>
            </a:r>
            <a:endParaRPr lang="en-US" sz="9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1822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Increasing p increases the dependency on previous values further (longer lag).  But our autocorrelation plots show this isn’t necessary past a certain point.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Increasing q increases the likelihood of an unexpected jump at a handful of points.  The autocorrelation plots show this doesn’t help past a certain point.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Increasing d increases differencing, but d=1 moves our data towards stationarity (other than a few points).  d=2 would imply an exponential trend which we don’t have here.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72406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 are variants of ARIMA that will better handle the seasonal aspect of our data.  This is referred to as Seasonal ARIMA.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models fit two ARIMA models, one on the current frequency (daily in our example) and another on the seasonal frequency (maybe monthly or yearly patterns).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Additionally, issues with seasonality could be handled by preprocessing tricks such as detrending.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750364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INDEPENDENT PRACTICE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1" name="Shape 1021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WALMART SALES DATA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881371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8" name="Shape 1028"/>
          <p:cNvSpPr/>
          <p:nvPr/>
        </p:nvSpPr>
        <p:spPr>
          <a:xfrm>
            <a:off x="2961475" y="2224350"/>
            <a:ext cx="7559400" cy="4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We will analyze the weekly sales data from Walmart over a two year period from 2010 to 2012.  The data is separated by store and department, but we will focus on analyzing one store for simplicity.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To read in the 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pandas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pd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numpy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np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matplotlib inline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pd.read_csv(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3691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'lessons/lesson-16/assets/data/train.csv'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data.set_index(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3691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ED6A4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inplace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A71D5D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86B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7F7F7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data.head()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9" name="Shape 1029"/>
          <p:cNvSpPr/>
          <p:nvPr/>
        </p:nvSpPr>
        <p:spPr>
          <a:xfrm>
            <a:off x="2989800" y="1776150"/>
            <a:ext cx="8099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DIRECTIONS (50 minutes)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30" name="Shape 1030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31" name="Shape 1031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WALMART SALES DATA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0061287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Shape 1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2961475" y="2224349"/>
            <a:ext cx="7559400" cy="42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Complete the following tasks: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ilter the dataframe to Store 1 sales and aggregate over departments to compute the total sales per store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lot the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rolling_mean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 for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Weekly_Sales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. What general trends do you observe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ompute the 1, 2, 52 autocorrelations for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Weekly_Sales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 and/or create an autocorrelation plot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hat does the autocorrelation plot say about the type of model you want to build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2989800" y="1776150"/>
            <a:ext cx="8099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DIRECTIONS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40" name="Shape 1040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41" name="Shape 1041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WALMART SALES DATA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367684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2961475" y="2224349"/>
            <a:ext cx="7559400" cy="42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 startAt="5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plit the weekly sales data in a training and test set - using 75% of the data for trainin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g.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 startAt="5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reate an AR(1) model on the training data and compute the mean absolute error of the predictions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 startAt="5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lot the residuals - where are their significant errors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 startAt="5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ompute and AR(2) model and an ARMA(2, 2) model - does this improve your mean absolute error on the held out set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Georgia"/>
              <a:buAutoNum type="arabicPeriod" startAt="5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FF"/>
                </a:highlight>
                <a:uLnTx/>
                <a:uFillTx/>
                <a:latin typeface="Georgia"/>
                <a:ea typeface="Georgia"/>
                <a:cs typeface="Georgia"/>
                <a:sym typeface="Georgia"/>
              </a:rPr>
              <a:t>inally, compute an ARIMA model to improve your prediction error - iterate on the p, q, and parameters comparing the model's performance.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9" name="Shape 1049"/>
          <p:cNvSpPr/>
          <p:nvPr/>
        </p:nvSpPr>
        <p:spPr>
          <a:xfrm>
            <a:off x="2989800" y="1776150"/>
            <a:ext cx="8099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DIRECTIONS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50" name="Shape 1050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51" name="Shape 1051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WALMART SALES DATA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2669804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CONCLUSION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TOPIC REVIEW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872355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ime-series models use previous values to predict future values, also known as forecasting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 and MA model are simple models on previous values or previous errors respectively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RMA combines these two types of models to account for both gradual shifts (due to AR models) and abrupt changes (MA models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CONCLUSION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688959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RIMA models train ARMA models on differenced data to accoun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 for non-stationary data.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ote that none of these models may perform well for data that has more random variation.  </a:t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example, for something like iphone sales (or searches) which may be sporadic, with short periods of increases, these models may not work well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9" name="Shape 10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CONCLUSION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5838499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971" name="Shape 97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972" name="Shape 97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73" name="Shape 9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 </a:t>
            </a: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THINKING ABOUT TIME SERIES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data have you worked with or seen that would be considered time series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was the most frustrating part of working with this time series data?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45" name="Shape 54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46" name="Shape 54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ANSWER THE FOLLOWING </a:t>
            </a: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QUESTIONS (10 minutes):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82952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79" name="Shape 97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980" name="Shape 98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981" name="Shape 98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982" name="Shape 982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>
                <a:latin typeface="Oswald"/>
                <a:ea typeface="Oswald"/>
                <a:cs typeface="Oswald"/>
                <a:sym typeface="Oswald"/>
              </a:rPr>
              <a:t>DON’T FORGET TO FILL OUT YOUR EXIT </a:t>
            </a:r>
            <a:r>
              <a:rPr lang="en-US" sz="2800" b="1" dirty="0" smtClean="0">
                <a:latin typeface="Oswald"/>
                <a:ea typeface="Oswald"/>
                <a:cs typeface="Oswald"/>
                <a:sym typeface="Oswald"/>
              </a:rPr>
              <a:t>TICKET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 smtClean="0">
                <a:latin typeface="Oswald"/>
                <a:ea typeface="Oswald"/>
                <a:cs typeface="Oswald"/>
                <a:sym typeface="Oswald"/>
              </a:rPr>
              <a:t>LESSON 15 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 dirty="0" smtClean="0">
                <a:latin typeface="Oswald"/>
                <a:ea typeface="Oswald"/>
                <a:cs typeface="Oswald"/>
                <a:sym typeface="Oswald"/>
              </a:rPr>
              <a:t>TIME SERIES ANALYSIS</a:t>
            </a:r>
            <a:endParaRPr lang="en-US" sz="2800" b="1" dirty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THANKS FOR THE FOLLOWING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CITATIONS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i="1" dirty="0" smtClean="0">
                <a:latin typeface="Georgia" panose="02040502050405020303" pitchFamily="18" charset="0"/>
              </a:rPr>
              <a:t>Rolling Functions</a:t>
            </a:r>
            <a:r>
              <a:rPr lang="en-US" sz="2800" i="1" dirty="0">
                <a:latin typeface="Georgia" panose="02040502050405020303" pitchFamily="18" charset="0"/>
              </a:rPr>
              <a:t>: </a:t>
            </a:r>
            <a:r>
              <a:rPr lang="en-US" sz="2800" i="1" dirty="0">
                <a:latin typeface="Georgia" panose="02040502050405020303" pitchFamily="18" charset="0"/>
                <a:hlinkClick r:id="rId3"/>
              </a:rPr>
              <a:t>http://</a:t>
            </a:r>
            <a:r>
              <a:rPr lang="en-US" sz="2800" i="1" dirty="0" smtClean="0">
                <a:latin typeface="Georgia" panose="02040502050405020303" pitchFamily="18" charset="0"/>
                <a:hlinkClick r:id="rId3"/>
              </a:rPr>
              <a:t>pandas.pydata.org/pandas-docs/version/0.17.0/api.html#standard-moving-window-functions</a:t>
            </a:r>
            <a:r>
              <a:rPr lang="en-US" sz="2800" i="1" dirty="0" smtClean="0">
                <a:latin typeface="Georgia" panose="02040502050405020303" pitchFamily="18" charset="0"/>
              </a:rPr>
              <a:t> </a:t>
            </a:r>
          </a:p>
          <a:p>
            <a:pPr marL="203200" lvl="0" indent="-256540">
              <a:buSzPct val="100000"/>
              <a:buFont typeface="Georgia"/>
              <a:buChar char="‣"/>
            </a:pPr>
            <a:endParaRPr lang="en-US" sz="2800" i="1" dirty="0">
              <a:latin typeface="Georgia" panose="02040502050405020303" pitchFamily="18" charset="0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i="1" dirty="0" smtClean="0">
                <a:latin typeface="Georgia" panose="02040502050405020303" pitchFamily="18" charset="0"/>
              </a:rPr>
              <a:t>Newer Rolling Functions: </a:t>
            </a:r>
            <a:r>
              <a:rPr lang="en-US" sz="2800" i="1" dirty="0" smtClean="0">
                <a:latin typeface="Georgia" panose="02040502050405020303" pitchFamily="18" charset="0"/>
                <a:hlinkClick r:id="rId4"/>
              </a:rPr>
              <a:t>http://pandas.pydata.org/pandas-docs/version/0.18.1/api.html#standard-moving-window-functions</a:t>
            </a:r>
            <a:r>
              <a:rPr lang="en-US" sz="2800" i="1" dirty="0" smtClean="0">
                <a:latin typeface="Georgia" panose="02040502050405020303" pitchFamily="18" charset="0"/>
              </a:rPr>
              <a:t> </a:t>
            </a:r>
            <a:endParaRPr lang="en-US" sz="2800" i="1" dirty="0">
              <a:latin typeface="Georgia" panose="02040502050405020303" pitchFamily="18" charset="0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3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Much of time series analysis focuses on separating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 effects of time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on our data into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two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main components.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Trend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– significant, sustained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increases or decreases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 our data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– regular, repeated patterns in our data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6600" y="4870450"/>
            <a:ext cx="11531600" cy="1630308"/>
            <a:chOff x="863600" y="4870450"/>
            <a:chExt cx="11531600" cy="1630308"/>
          </a:xfrm>
        </p:grpSpPr>
        <p:pic>
          <p:nvPicPr>
            <p:cNvPr id="2050" name="Picture 2" descr="http://statsmodels.sourceforge.net/0.6.0/release/version0-6-1.hire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609"/>
            <a:stretch/>
          </p:blipFill>
          <p:spPr bwMode="auto">
            <a:xfrm>
              <a:off x="863600" y="5193746"/>
              <a:ext cx="5373868" cy="983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://statsmodels.sourceforge.net/0.6.0/release/version0-6-1.hire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75" b="29818"/>
            <a:stretch/>
          </p:blipFill>
          <p:spPr bwMode="auto">
            <a:xfrm>
              <a:off x="7447666" y="4870450"/>
              <a:ext cx="4947534" cy="1630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Left Brace 2"/>
            <p:cNvSpPr/>
            <p:nvPr/>
          </p:nvSpPr>
          <p:spPr>
            <a:xfrm>
              <a:off x="6502400" y="4870450"/>
              <a:ext cx="609600" cy="163030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However, not all time series data contain significant trend </a:t>
            </a:r>
            <a:r>
              <a:rPr lang="en-US" sz="2800" u="sng" dirty="0" smtClean="0"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seasonality components.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0" y="2931825"/>
            <a:ext cx="4431345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00" y="3492706"/>
            <a:ext cx="6949686" cy="2459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68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Many other types of regularly occurring up or down swings may occur without a fixed timescale or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period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(e.g. growth vs. recession for economic trends).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900" y="2927680"/>
            <a:ext cx="5667000" cy="4115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7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These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aperiodic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patterns are called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cycles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While identifying aperiodic cycles is important, they are often treated differently than seasonal effects.  </a:t>
            </a:r>
            <a:r>
              <a:rPr lang="en-US" sz="2800" u="sng" dirty="0">
                <a:latin typeface="Georgia"/>
                <a:ea typeface="Georgia"/>
                <a:cs typeface="Georgia"/>
                <a:sym typeface="Georgia"/>
              </a:rPr>
              <a:t>Seasonal effects are useful for their consistency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since prior data is useful as a predictor.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99" y="3127939"/>
            <a:ext cx="11664224" cy="417455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Searches for “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iphone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” have both a general trend upwards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(indicating increasing popularity overall) as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well as a seasonal spike in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September (when Apple typically announces new versions).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80" name="Shape 58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PARSING AND MINING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DATA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TIME SERIES ANALYSIS</a:t>
            </a: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Understand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makes time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series data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unique compared to other analyses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Prepare and format data for time series analysis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Perform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exploratory time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series analysis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with pandas including moving averages and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autocorrelation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 smtClean="0">
                <a:latin typeface="Oswald"/>
                <a:ea typeface="Oswald"/>
                <a:cs typeface="Oswald"/>
                <a:sym typeface="Oswald"/>
              </a:rPr>
              <a:t>TODAY’S LEARNING </a:t>
            </a: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OBJECTIVES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PARSING AND MINING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As with other analyses, parsing and mining our time series data is going to be key to performing our analysis.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However, this can be tricky working with time series data. Often, the time information is formatted strangely or there are missing values in our regular observations.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As a result, we’re going to want to make sure that our data has been imported properly and the time information is being correctly interpreted by Python.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3575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DEMO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PARSING AND MINING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DATA</a:t>
            </a:r>
          </a:p>
        </p:txBody>
      </p:sp>
    </p:spTree>
    <p:extLst>
      <p:ext uri="{BB962C8B-B14F-4D97-AF65-F5344CB8AC3E}">
        <p14:creationId xmlns:p14="http://schemas.microsoft.com/office/powerpoint/2010/main" val="1283098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PARSING AND MINING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Open up starter-code-15 and let’s walkthrough how to use Pandas to parse and mine a sample time series dataset.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26683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80" name="Shape 580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REFINING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SERIES DATA</a:t>
            </a:r>
          </a:p>
        </p:txBody>
      </p:sp>
    </p:spTree>
    <p:extLst>
      <p:ext uri="{BB962C8B-B14F-4D97-AF65-F5344CB8AC3E}">
        <p14:creationId xmlns:p14="http://schemas.microsoft.com/office/powerpoint/2010/main" val="301700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Now that we’ve parsed and mined our data, we can use it for analysis!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most common approach to analyzing time series data is to calculate a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moving/rolling average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of our data or the average of a changing subset or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window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our of data.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average of this list 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[1, 2, 3, 4, 5]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is 3, but the moving average with a window of 3 would be 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[</a:t>
            </a:r>
            <a:r>
              <a:rPr lang="en-US" sz="2800" dirty="0" err="1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NaN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, </a:t>
            </a:r>
            <a:r>
              <a:rPr lang="en-US" sz="2800" dirty="0" err="1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NaN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, 2, 3, 4]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 </a:t>
            </a:r>
          </a:p>
          <a:p>
            <a:pPr marL="863600" lvl="1" indent="-256540">
              <a:buSzPct val="100000"/>
              <a:buFont typeface="Georgia"/>
              <a:buChar char="‣"/>
            </a:pPr>
            <a:endParaRPr lang="en-US"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Note that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NaNs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are generated for the entries where there is not enough data to calculate the moving average.</a:t>
            </a:r>
            <a:endParaRPr lang="en-US" sz="2800" dirty="0">
              <a:latin typeface="Consolas" panose="020B0609020204030204" pitchFamily="49" charset="0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41594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reason why moving averages are so popular is because they smooth out the noise in our data to give a clearer picture of the overall trend.</a:t>
            </a:r>
            <a:endParaRPr lang="en-US" sz="2800" dirty="0">
              <a:latin typeface="Consolas" panose="020B0609020204030204" pitchFamily="49" charset="0"/>
              <a:ea typeface="Georgia"/>
              <a:cs typeface="Georgia"/>
              <a:sym typeface="Georgi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62348" y="2875730"/>
            <a:ext cx="11280104" cy="3849624"/>
            <a:chOff x="939800" y="2875730"/>
            <a:chExt cx="11280104" cy="384962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800" y="2875730"/>
              <a:ext cx="3714750" cy="3846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ight Arrow 1"/>
            <p:cNvSpPr/>
            <p:nvPr/>
          </p:nvSpPr>
          <p:spPr>
            <a:xfrm>
              <a:off x="5054600" y="4152842"/>
              <a:ext cx="3200400" cy="1295400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Georgia" panose="02040502050405020303" pitchFamily="18" charset="0"/>
                </a:rPr>
                <a:t>Moving Average </a:t>
              </a:r>
            </a:p>
            <a:p>
              <a:pPr algn="ctr"/>
              <a:r>
                <a:rPr lang="en-US" sz="2000" dirty="0">
                  <a:latin typeface="Georgia" panose="02040502050405020303" pitchFamily="18" charset="0"/>
                </a:rPr>
                <a:t>(</a:t>
              </a:r>
              <a:r>
                <a:rPr lang="en-US" sz="2000" dirty="0" smtClean="0">
                  <a:latin typeface="Georgia" panose="02040502050405020303" pitchFamily="18" charset="0"/>
                </a:rPr>
                <a:t>with Window 12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800" y="2875730"/>
              <a:ext cx="3660104" cy="384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7170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Pandas includes a series of moving/rolling functions that you can use to easily calculate different summary statistics over a window of time series data.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7" y="2965450"/>
            <a:ext cx="70199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If you have Pandas &gt;= 0.18.0 installed, the syntax for these function (and some of the later ones) is similar but slightly different.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538" y="3041650"/>
            <a:ext cx="46577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697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While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moving averages weight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all data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within our window evenly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it may make sense to weight data closer to our date of interest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higher.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This would indicate that the present is worth more to our calculation than the past.</a:t>
            </a:r>
            <a:endParaRPr lang="en-US" sz="2800" i="1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 do this by taking a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weighted moving average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, where we assign particular weights to certain time points.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Various formulas or schemes can be used to weight the data points,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most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common weighting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exponential weighted moving average (EWMA)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where we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give increasingly less weight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to older data points.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MOVING AVERAGES</a:t>
            </a:r>
          </a:p>
        </p:txBody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Here’s what an EWMA looks like with our DC sea level data.</a:t>
            </a:r>
            <a:endParaRPr lang="en-US" sz="2800" baseline="-250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4874" y="2875730"/>
            <a:ext cx="11355052" cy="3849624"/>
            <a:chOff x="862348" y="2875730"/>
            <a:chExt cx="11355052" cy="3849624"/>
          </a:xfrm>
        </p:grpSpPr>
        <p:grpSp>
          <p:nvGrpSpPr>
            <p:cNvPr id="4" name="Group 3"/>
            <p:cNvGrpSpPr/>
            <p:nvPr/>
          </p:nvGrpSpPr>
          <p:grpSpPr>
            <a:xfrm>
              <a:off x="862348" y="2875730"/>
              <a:ext cx="7315200" cy="3846564"/>
              <a:chOff x="939800" y="2875730"/>
              <a:chExt cx="7315200" cy="3846564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800" y="2875730"/>
                <a:ext cx="3714750" cy="3846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ight Arrow 5"/>
              <p:cNvSpPr/>
              <p:nvPr/>
            </p:nvSpPr>
            <p:spPr>
              <a:xfrm>
                <a:off x="5054600" y="4152842"/>
                <a:ext cx="3200400" cy="1295400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Georgia" panose="02040502050405020303" pitchFamily="18" charset="0"/>
                  </a:rPr>
                  <a:t>EWMA</a:t>
                </a:r>
              </a:p>
              <a:p>
                <a:pPr algn="ctr"/>
                <a:r>
                  <a:rPr lang="en-US" sz="2000" dirty="0">
                    <a:latin typeface="Georgia" panose="02040502050405020303" pitchFamily="18" charset="0"/>
                  </a:rPr>
                  <a:t>(</a:t>
                </a:r>
                <a:r>
                  <a:rPr lang="en-US" sz="2000" dirty="0" smtClean="0">
                    <a:latin typeface="Georgia" panose="02040502050405020303" pitchFamily="18" charset="0"/>
                  </a:rPr>
                  <a:t>with Span 12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097" y="2875730"/>
              <a:ext cx="3684303" cy="384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MOVING DIFFERENCES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Often, it can also be useful to calculate the moving/rolling differences to identify the change between past and current observations.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8713" y="2872670"/>
            <a:ext cx="11287374" cy="3849624"/>
            <a:chOff x="824874" y="2872670"/>
            <a:chExt cx="11287374" cy="3849624"/>
          </a:xfrm>
        </p:grpSpPr>
        <p:grpSp>
          <p:nvGrpSpPr>
            <p:cNvPr id="5" name="Group 4"/>
            <p:cNvGrpSpPr/>
            <p:nvPr/>
          </p:nvGrpSpPr>
          <p:grpSpPr>
            <a:xfrm>
              <a:off x="824874" y="2875730"/>
              <a:ext cx="7315200" cy="3846564"/>
              <a:chOff x="939800" y="2875730"/>
              <a:chExt cx="7315200" cy="3846564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800" y="2875730"/>
                <a:ext cx="3714750" cy="38465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Right Arrow 7"/>
              <p:cNvSpPr/>
              <p:nvPr/>
            </p:nvSpPr>
            <p:spPr>
              <a:xfrm>
                <a:off x="5054600" y="4152842"/>
                <a:ext cx="3200400" cy="1295400"/>
              </a:xfrm>
              <a:prstGeom prst="right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Georgia" panose="02040502050405020303" pitchFamily="18" charset="0"/>
                  </a:rPr>
                  <a:t>Moving Difference</a:t>
                </a:r>
              </a:p>
              <a:p>
                <a:pPr algn="ctr"/>
                <a:r>
                  <a:rPr lang="en-US" sz="2000" dirty="0">
                    <a:latin typeface="Georgia" panose="02040502050405020303" pitchFamily="18" charset="0"/>
                  </a:rPr>
                  <a:t>(</a:t>
                </a:r>
                <a:r>
                  <a:rPr lang="en-US" sz="2000" dirty="0" smtClean="0">
                    <a:latin typeface="Georgia" panose="02040502050405020303" pitchFamily="18" charset="0"/>
                  </a:rPr>
                  <a:t>with Periods 1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599" y="2872670"/>
              <a:ext cx="3628649" cy="384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26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AUTOCORRELATION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In previous classes, we have been concerned with how two variables are correlated (e.g. height and weight, education and salary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 as a measure of association between them.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 time series analysis, it can be important to determine if a variable is correlated with itself (e.g. if there is an association between past and present data points). This measure is known as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autocorrelation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 </a:t>
            </a: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 strong autocorrelation indicates a relationship between past and present data points while a weak autocorrelation represents a lack of association between past and present </a:t>
            </a:r>
            <a:r>
              <a:rPr lang="en-US" sz="2800" smtClean="0">
                <a:latin typeface="Georgia"/>
                <a:ea typeface="Georgia"/>
                <a:cs typeface="Georgia"/>
                <a:sym typeface="Georgia"/>
              </a:rPr>
              <a:t>data points.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AUTOCORRELATION</a:t>
            </a:r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To compute autocorrelation,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we also specify the lag or how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many time points earlier we should use to compute the correlation.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lag of 1 computes how correlated a value is with the prior one.  A lag of 10 computes how correlated a value is with one 10 time points earlier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Here’s a few sample autocorrelations with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DC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sea level rise data: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96338"/>
              </p:ext>
            </p:extLst>
          </p:nvPr>
        </p:nvGraphicFramePr>
        <p:xfrm>
          <a:off x="4389966" y="5022850"/>
          <a:ext cx="4224868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Lag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Autocorrelation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0.699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3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0.369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6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0.187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12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eorgia" panose="02040502050405020303" pitchFamily="18" charset="0"/>
                        </a:rPr>
                        <a:t>0.635</a:t>
                      </a:r>
                      <a:endParaRPr lang="en-US" sz="18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AGGREGATION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 may also be useful to aggregate our data along specific timeframes such as turning monthly data into annual data as this removes any intra-annual seasonality.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 order to do this, we’ll need to specify a summary statistic to aggregate with though (e.g. average).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We can do this using pandas’ </a:t>
            </a:r>
            <a:r>
              <a:rPr lang="en-US" sz="2800" dirty="0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resample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function which turns our monthly sea level data into annual average sea level data.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942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656" name="Shape 65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REFINING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TIME SERIES DATA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SERIES DATA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Open up starter-code-15 and let’s take a look at some of these refinement functions in action.</a:t>
            </a:r>
            <a:endParaRPr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9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ACTIVITY:  </a:t>
            </a: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REFINING TIME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SERIES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4300" lvl="0">
              <a:buClr>
                <a:schemeClr val="dk1"/>
              </a:buClr>
              <a:buSzPct val="100000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Using the Chesapeake Bay sea level data, answer the following questions and </a:t>
            </a:r>
            <a:r>
              <a:rPr lang="en-US" sz="1800" u="sng" dirty="0" smtClean="0">
                <a:latin typeface="Georgia"/>
                <a:ea typeface="Georgia"/>
                <a:cs typeface="Georgia"/>
                <a:sym typeface="Georgia"/>
              </a:rPr>
              <a:t>interpret the result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114300" lvl="0">
              <a:buClr>
                <a:schemeClr val="dk1"/>
              </a:buClr>
              <a:buSzPct val="100000"/>
            </a:pPr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Calculate the moving/rolling standard deviation with </a:t>
            </a:r>
            <a:r>
              <a:rPr lang="en-US" sz="1800" dirty="0" err="1" smtClean="0">
                <a:latin typeface="Consolas" panose="020B0609020204030204" pitchFamily="49" charset="0"/>
                <a:ea typeface="Georgia"/>
                <a:cs typeface="Georgia"/>
                <a:sym typeface="Georgia"/>
              </a:rPr>
              <a:t>rolling_std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 for a window of 12 with center=True and center = False.</a:t>
            </a: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Calculate the autocorrelation with lag 1 and lag 24.</a:t>
            </a: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Calculate the annual maximum sea level and plot the results.</a:t>
            </a: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i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45" name="Shape 54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46" name="Shape 54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ANSWER THE FOLLOWING </a:t>
            </a:r>
            <a:r>
              <a:rPr lang="en-US" sz="2000" b="1" dirty="0" smtClean="0">
                <a:latin typeface="Oswald"/>
                <a:ea typeface="Oswald"/>
                <a:cs typeface="Oswald"/>
                <a:sym typeface="Oswald"/>
              </a:rPr>
              <a:t>QUESTIONS (30 minutes):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5509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933" name="Shape 93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 use time series analysis to identify changes in values over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tim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e.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Normally, we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want to identify whether changes are true trends or seasonal change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Before any analysis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we must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format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index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interpolate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our time series data.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Moving averages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give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 a </a:t>
            </a:r>
            <a:r>
              <a:rPr lang="en-US" sz="2800" dirty="0" smtClean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local summary statistic in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time, smoothing out random fluctuations and removing outlier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 b="1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utocorrelations </a:t>
            </a:r>
            <a:r>
              <a:rPr lang="en-US" sz="2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are a measure of how much a data point is dependent on previous data point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635000" y="1574800"/>
            <a:ext cx="11734800" cy="3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51380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Knowledge of data analysis and formatting with pandas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Understand the correlation measure of association with python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Model and predict from time series data using AR, ARMA, or ARIMA models</a:t>
            </a:r>
            <a:endParaRPr sz="2800" b="0" i="0" u="none" strike="noStrike" cap="none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Specifically, coding these models in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statsmodels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05358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COURSE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PRE-WORK 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4408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PRE-WORK REVIEW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Prior definition and Python functions for moving averages and autocorrelation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Prior exposure to linear regression with discussion of coefficients and residuals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pip install statsmodels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(should be included with Anaconda)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360296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OPENING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44494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In the last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section,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 focused on exploring time series data and common statistics for time series analysis.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Now we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will advance those techniques to show how to predict or forecast forward from time series data.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With a sequence of values (a time series), we will use the techniques in this class to predict a future value.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56080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many times when you may want to use a series of values to predict a future value.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number of sales in a future month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Anticipated website traffic when buying a server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Financial forecasting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number of visitors to your store during the holidays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6048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WHAT ARE TIME SERIES MODELS?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91005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WHAT ARE TIME SERIES MODELS?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Time series models are models that will be used to predict a future value in the time series.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Like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other predictive models, we will use prior history to predict the future.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Unlike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previous models, we will use the                                                        earlier in time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outcome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variables as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inputs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                                                              for predictions.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600" y="3778925"/>
            <a:ext cx="5216151" cy="290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5279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WHAT ARE TIME SERIES MODELS?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Like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previous modeling exercises, we will have to evaluate the different types of models to ensure we have chosen the best one.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want to evaluate on a held-out set or test data to ensure our model performs well on unseen data.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07275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WHAT ARE TIME SERIES MODELS?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Unlike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previous modeling exercises, we won’t be able to use standard cross-validation for evaluation.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Since there is a time component to our data, we cannot choose training and test examples at random.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we did select a random 80% sample of data points for training and a random 20% for testing.  What could go wrong?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42377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TIME SERIES ANALYSIS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WHAT ARE TIME SERIES MODELS?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training dataset would likely contain data from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before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after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 test dataset.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would not be possible in real life (you can’t use future, unseen data points when building your model).  Therefore, it’s not a valid test of how our model would perform in practice.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33202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WHAT ARE TIME SERIES MODELS?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Instead, we will exclusively train on values earlier (in time) in our data and test our model on values at the end of the data period.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713" y="3005400"/>
            <a:ext cx="6573375" cy="386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509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moving average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an average of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surrounding data points in time.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25" y="3258075"/>
            <a:ext cx="3556150" cy="17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930275" y="5888525"/>
            <a:ext cx="4204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Divide by the </a:t>
            </a:r>
            <a:r>
              <a:rPr kumimoji="0" lang="en-US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 surrounding data points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31" name="Shape 531"/>
          <p:cNvCxnSpPr>
            <a:stCxn id="530" idx="0"/>
          </p:cNvCxnSpPr>
          <p:nvPr/>
        </p:nvCxnSpPr>
        <p:spPr>
          <a:xfrm rot="10800000" flipH="1">
            <a:off x="3032675" y="4716425"/>
            <a:ext cx="2846400" cy="1172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2" name="Shape 532"/>
          <p:cNvSpPr txBox="1"/>
          <p:nvPr/>
        </p:nvSpPr>
        <p:spPr>
          <a:xfrm>
            <a:off x="7250275" y="6217675"/>
            <a:ext cx="4204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Get the </a:t>
            </a:r>
            <a:r>
              <a:rPr kumimoji="0" lang="en-US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 points from </a:t>
            </a:r>
            <a:r>
              <a:rPr kumimoji="0" lang="en-US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 ...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33" name="Shape 533"/>
          <p:cNvCxnSpPr>
            <a:stCxn id="532" idx="0"/>
          </p:cNvCxnSpPr>
          <p:nvPr/>
        </p:nvCxnSpPr>
        <p:spPr>
          <a:xfrm rot="10800000">
            <a:off x="7488475" y="4986175"/>
            <a:ext cx="1864200" cy="1231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4" name="Shape 534"/>
          <p:cNvSpPr txBox="1"/>
          <p:nvPr/>
        </p:nvSpPr>
        <p:spPr>
          <a:xfrm>
            <a:off x="8847300" y="2666275"/>
            <a:ext cx="42048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… to </a:t>
            </a:r>
            <a:r>
              <a:rPr kumimoji="0" lang="en-US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t - p + 1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.  This includes t, t + 1, t + 2, …, t-p, t-p+1.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35" name="Shape 535"/>
          <p:cNvCxnSpPr>
            <a:stCxn id="534" idx="1"/>
          </p:cNvCxnSpPr>
          <p:nvPr/>
        </p:nvCxnSpPr>
        <p:spPr>
          <a:xfrm flipH="1">
            <a:off x="7693200" y="3252325"/>
            <a:ext cx="1154100" cy="208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642582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2961475" y="2224349"/>
            <a:ext cx="91746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We previously looked at auto-correlation to compute the relationship of the data with prior values.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Recall the definition of  autocorrelation and its purpose.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47" name="Shape 547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327017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3" name="Shape 55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Autocorrelation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how correlated a variable is with itself.  Specifically, how related are variables earlier in time with variables later in time.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fix a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lag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k, which is how many time points earlier we should use to compute the correlation.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400" y="2848700"/>
            <a:ext cx="4448000" cy="239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812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use these values to assess how we plan to model our time series.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for a high quality model, we require some autocorrelation in our data.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compute autocorrelation at various lag values to determine how far back in time we need to go.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34166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models make an assumption of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stationarity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assuming the mean and variance of our values is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same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throughout.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While the values (e.g. of sales) may shift up or down over time, the mean and variance of sales is constant (i.e. there aren’t many dramatic swings up or down).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These assumptions may not represent real world data; we must be aware of that when we are breaking the assumptions of our model.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23198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056" y="1246100"/>
            <a:ext cx="6184688" cy="605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415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typical stock or market performance is not stationary.  In this plot of Dow Jones performance since 1986, the mean is clearly increasing over time.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0" name="Shape 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400" y="3009450"/>
            <a:ext cx="8548000" cy="427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417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Below are simulated examples of non-stationary time series and why they might occur.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76" y="2388600"/>
            <a:ext cx="6527550" cy="453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10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9776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ARE WE IN THE DATA SCIENCE WORKFLOW?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has been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acquired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but we’ll need to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parse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mine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refine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it</a:t>
            </a:r>
            <a:r>
              <a:rPr lang="en-US" sz="2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lang="en-US" sz="2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We’ll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also use plots to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represent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results.</a:t>
            </a: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81747" y="3270250"/>
            <a:ext cx="9641306" cy="3814756"/>
            <a:chOff x="1168400" y="3270250"/>
            <a:chExt cx="9641306" cy="3814756"/>
          </a:xfrm>
        </p:grpSpPr>
        <p:pic>
          <p:nvPicPr>
            <p:cNvPr id="5" name="Shape 401" descr="3 Parse.png"/>
            <p:cNvPicPr preferRelativeResize="0"/>
            <p:nvPr/>
          </p:nvPicPr>
          <p:blipFill rotWithShape="1">
            <a:blip r:embed="rId3">
              <a:alphaModFix/>
            </a:blip>
            <a:srcRect l="3498" r="73202"/>
            <a:stretch/>
          </p:blipFill>
          <p:spPr>
            <a:xfrm>
              <a:off x="1168400" y="3681200"/>
              <a:ext cx="2558648" cy="2992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408" descr="4 Mine.png"/>
            <p:cNvPicPr preferRelativeResize="0"/>
            <p:nvPr/>
          </p:nvPicPr>
          <p:blipFill rotWithShape="1">
            <a:blip r:embed="rId4">
              <a:alphaModFix/>
            </a:blip>
            <a:srcRect l="4103" r="76622"/>
            <a:stretch/>
          </p:blipFill>
          <p:spPr>
            <a:xfrm>
              <a:off x="4682891" y="3270250"/>
              <a:ext cx="2463867" cy="3814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415" descr="5 Refine.png"/>
            <p:cNvPicPr preferRelativeResize="0"/>
            <p:nvPr/>
          </p:nvPicPr>
          <p:blipFill rotWithShape="1">
            <a:blip r:embed="rId5">
              <a:alphaModFix/>
            </a:blip>
            <a:srcRect l="2819" r="74471"/>
            <a:stretch/>
          </p:blipFill>
          <p:spPr>
            <a:xfrm>
              <a:off x="8102600" y="3270321"/>
              <a:ext cx="2707106" cy="34384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024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Often, if these assumptions don’t hold, we can alter our data to make them true. Two common methods are </a:t>
            </a:r>
            <a:r>
              <a:rPr lang="en-US" sz="2800" i="1" dirty="0" err="1">
                <a:latin typeface="Georgia"/>
                <a:ea typeface="Georgia"/>
                <a:cs typeface="Georgia"/>
                <a:sym typeface="Georgia"/>
              </a:rPr>
              <a:t>detrending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differencing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i="1" dirty="0" err="1">
                <a:latin typeface="Georgia"/>
                <a:ea typeface="Georgia"/>
                <a:cs typeface="Georgia"/>
                <a:sym typeface="Georgia"/>
              </a:rPr>
              <a:t>Detrending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would mean to remove any major trends in our data.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 could do this is many ways, but the simplest is to fit a line to the trend and make a new series that is the difference between the line and the true series.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17339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35000" y="1320700"/>
            <a:ext cx="12156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there is a clear upward (non-stationary) trend in google searches for “iphone”.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we fit a line to this data first, we can create a new series that is the difference between the true number of searches and the predicted searches.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00" y="2725150"/>
            <a:ext cx="8943725" cy="3200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849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35006" y="13207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Below is an example where we look at US housing prices over time.  Clearly, there is an upward trend, making the time series non-stationary (ie: the mean house price is increasing).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675" y="3166425"/>
            <a:ext cx="6437450" cy="403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011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35006" y="13049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fit a line that represents the trend.  With our trend line, we can subtract the trend line value from the original value to get the bottom figure.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674" y="3166425"/>
            <a:ext cx="6437450" cy="403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507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35019" y="13049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data now has a fixed mean and will be easier to model.  This pattern is similar to mean-scaling our features in earlier models with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StandardScaler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674" y="3166425"/>
            <a:ext cx="6437450" cy="403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035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35006" y="12769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simpler method is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differencing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.  This is very closely related to the </a:t>
            </a:r>
            <a:r>
              <a:rPr lang="en-US" sz="2800" dirty="0">
                <a:latin typeface="Consolas"/>
                <a:ea typeface="Consolas"/>
                <a:cs typeface="Consolas"/>
                <a:sym typeface="Consolas"/>
              </a:rPr>
              <a:t>diff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function we saw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earlier.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Instead of predicting the series (again our non-stationary series), we can predict the difference between two consecutive values.  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790548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PROPERTIES FOR TIME-SERIES PREDICTION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Shape 633"/>
          <p:cNvSpPr txBox="1">
            <a:spLocks noGrp="1"/>
          </p:cNvSpPr>
          <p:nvPr>
            <p:ph type="body" idx="1"/>
          </p:nvPr>
        </p:nvSpPr>
        <p:spPr>
          <a:xfrm>
            <a:off x="635006" y="13531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8" y="1418450"/>
            <a:ext cx="12590225" cy="550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828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961475" y="2224349"/>
            <a:ext cx="91746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Non-stationary data is the most common; almost any interesting dataset is non-stationary.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Can you think of some interesting datasets that might be stationary?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46" name="Shape 646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68277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the rest of this lesson, we are going to build up to the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ARIMA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time series model.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model combines the ideas of differencing and two models we will see.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AR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- autoregressive models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MA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- moving average models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0603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Autoregressive (AR) models are those that use data from previous time points to predict the next.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very similar to previous regression models, except as input, we take the previous outcome.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are attempting to predict weekly sales, we use the sales from a previous week as input.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AR models are notes AR(p) where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indicates the number of previous time points to incorporate, with AR(1) being the most common.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841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TIME SERIES ANALYSIS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Today,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we’ll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discuss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analyzing data that is changing over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time. In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most of our previous examples, we didn’t care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about </a:t>
            </a:r>
            <a:r>
              <a:rPr lang="en-US" sz="2800" u="sng" dirty="0" smtClean="0">
                <a:latin typeface="Georgia"/>
                <a:ea typeface="Georgia"/>
                <a:cs typeface="Georgia"/>
                <a:sym typeface="Georgia"/>
              </a:rPr>
              <a:t>when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data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points were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collected.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Instead, we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made assumptions that the data was </a:t>
            </a:r>
            <a:r>
              <a:rPr lang="en-US" sz="2800" i="1" dirty="0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changing over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time or that our analysis would not take that into account.</a:t>
            </a: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class will focus on statistics around data that is changing over time and how to measure that change.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26" y="1317300"/>
            <a:ext cx="10702150" cy="575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522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an autoregressive model, similar to standard regression, we are learning regression coefficients for each of the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previous values.  Therefore, we will learn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coefficients or 𝛃 values.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have a time series of sales per week, 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we can regress each yi from the last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values.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3000" baseline="-25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+ 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i-1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+ 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i-2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+ … + 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i-p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+ 𝜺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with standard regression, our model assumes that each outcome variable is a linear combination of the inputs and a random error term.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338658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an AR(1) model, we will learn a single coefficient.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coefficient, 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𝛃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will tell us the relationship between the previous value, 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t - 1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and the next value, 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𝛃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·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t - 1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069959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value &gt; 1 would indicate a growth over previous values.  This would typically represent non-stationary data, since if we compound the increases, the values are continually increasing.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938" y="3060700"/>
            <a:ext cx="6638925" cy="407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102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Values between 1 and -1 represent increasing and decreasing patterns from previous patterns.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51" y="2855929"/>
            <a:ext cx="11885499" cy="412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83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As with other models, interpretation of the model becomes more complex as we add more factors.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Going from AR(1) to AR(2) can add significant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multi-collinearity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299182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that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autocorrelation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the correlation of a value with its series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lagged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behind.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model with high correlation implies that the data is highly dependent on previous values and an autoregressive model would perform well.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588152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Autoregressive models are useful for learning falls or rises in our series.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will weight together the last few values to make a future prediction.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this model type is useful for small-scale trends such as an increase in demand or change in tastes that will gradually increase or decrease the series.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30587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4" name="Shape 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2961475" y="2030250"/>
            <a:ext cx="94266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If we observe an autocorrelation near 1 for lag 1, what do we expect the single coefficient in an AR(1) model to be?  &gt;1, between 0 and 1, or &lt;1?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What if we observe an autocorrelation of 0?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729446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Moving average (MA) models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as opposed to AR models, do not take the previous outputs (or values) as inputs.  They take the previous error terms.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attempt to predict the next value based on the overall average and how off our previous predictions were.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87320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8" name="Shape 47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model is useful for handling specific or abrupt changes in a system.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 models slowly incorporate changes in the system by combining previous values; MA models use prior errors to quickly incorporate changes.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useful for modeling a sudden occurrence - something going out of stock or a sudden rise in popularity affecting sales.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50407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As in AR models, we have an order term,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and we refer to our model as MA(q).  The moving average model is dependent on the last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errors.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have a time series of sales per week, 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we can regress each y</a:t>
            </a:r>
            <a:r>
              <a:rPr lang="en-US" sz="2800" baseline="-25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from the last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error terms.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3000" baseline="-25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3000">
                <a:latin typeface="Georgia"/>
                <a:ea typeface="Georgia"/>
                <a:cs typeface="Georgia"/>
                <a:sym typeface="Georgia"/>
              </a:rPr>
              <a:t> = mean + 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𝜺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i-1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+  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𝜺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i-2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+ … +  𝛃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𝜺</a:t>
            </a:r>
            <a:r>
              <a:rPr lang="en-US" sz="30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i-q</a:t>
            </a:r>
            <a:endParaRPr sz="3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include the mean of the time series (that’s why it’s called a moving average) as we assume the model takes the mean value of the series and randomly jumps around it.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498940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Of course, we don’t have error terms when we start - where do they come from?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requires a more complex fitting procedure than we have seen previously.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need to iteratively fit a model (perhaps with random error terms), compute the errors and then refit, again and again.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164388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this model, we learn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coefficients.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an MA(1) model, we learn one coefficient.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value indicates the impact of how our previous error term on the next prediction.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429921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Shape 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650" y="3755700"/>
            <a:ext cx="10208875" cy="3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ARMA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(pronounced ‘R-mah’) models combine the autoregressive and moving average models.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 ARMA(p,q) model is simply a combination (sum) of an AR(p) model and MA(q) model.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0273438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specify two model settings, </a:t>
            </a: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which correspond to combining an AR(p) model with an MA(q) model.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Incorporating both models allows us to mix two types of effects.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lvl="1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 models slowly incorporate changes in preferences, tastes, and patterns.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lvl="1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Moving average models base their prediction on the prior error, allowing to correct sudden changes based on random events - supply, popularity spikes, etc.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17264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ARIMA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(pronounced ‘uh-ri-mah’) is an </a:t>
            </a: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uto</a:t>
            </a: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egressive </a:t>
            </a: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ntegrated </a:t>
            </a: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oving </a:t>
            </a: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verage model.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this model, we learn an ARMA(p,q) model to predict </a:t>
            </a: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difference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series (as opposed to the value of the series).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4095047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Recall the pandas 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diff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function.  This computes the difference between two consecutive values.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an ARIMA model, we attempt to predict this difference instead of the actual values.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3000" b="1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- y</a:t>
            </a:r>
            <a:r>
              <a:rPr lang="en-US" sz="3000" b="1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r>
              <a:rPr lang="en-US" sz="30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ARIMA(p,q)</a:t>
            </a:r>
            <a:endParaRPr sz="3000"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handles the stationarity assumption we wanted for our data.  Instead of detrending or differencing manually, the model does this.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92136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 ARIMA model has three parameters and is specified ARIMA(p, d, q).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the order of the autoregressive component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the order of the moving average component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the degree of differencing.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was 1 in our prior example.  For d=2, our model would be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diff(diff(y)) = (y</a:t>
            </a:r>
            <a:r>
              <a:rPr lang="en-US" sz="28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- y</a:t>
            </a:r>
            <a:r>
              <a:rPr lang="en-US" sz="28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t-l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- (y</a:t>
            </a:r>
            <a:r>
              <a:rPr lang="en-US" sz="28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t-l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- y</a:t>
            </a:r>
            <a:r>
              <a:rPr lang="en-US" sz="2800" baseline="-25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t-2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= ARIMA(p,q)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960421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Compared to an ARMA model, ARIMA models do </a:t>
            </a: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rely on the underlying series being stationary.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differencing operation can </a:t>
            </a:r>
            <a:r>
              <a:rPr lang="en-US" sz="2800" i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convert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series to one that is stationary.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Instead of attempting to predict values over time, our new series is the difference in values over time.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Since ARIMA models include differencing, they can be used on a broader set of data without the assumption of a constant mean.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ARIMA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33467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WHAT IS TIME SERIES DATA?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Time series data is any data where the individual data points change over time.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is fairly common in sales and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 physical sciences where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data would likely change according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seasons and trends.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95639" y="4337050"/>
            <a:ext cx="10213522" cy="2642875"/>
            <a:chOff x="1320800" y="4108450"/>
            <a:chExt cx="10213522" cy="26428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75"/>
            <a:stretch/>
          </p:blipFill>
          <p:spPr bwMode="auto">
            <a:xfrm>
              <a:off x="1320800" y="4108450"/>
              <a:ext cx="4410075" cy="26428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65"/>
            <a:stretch/>
          </p:blipFill>
          <p:spPr bwMode="auto">
            <a:xfrm>
              <a:off x="7035800" y="4108450"/>
              <a:ext cx="4498522" cy="26426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DEMO	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113125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 explore time series models, we will continue to use the Rossmann sales data.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dataset has sales data for every Rossmann store for a 3-year period and indicators for holidays and basic store information.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386269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the last class, we saw that we could plot the sales data at a particular store to identify how the sales changed over time.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also computed autocorrelation for the data at varying lag periods.  This helps us identify if previous timepoints are predictive of future data and which time points are most important - the previous day, week, or month.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443861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pandas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pd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Load the data and set the DateTime index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data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pd.read_csv(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'../assets/dataset/rossmann.csv'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skipinitialspace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data[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pd.to_datetime(data[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data.set_index(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inplace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Filter to Store 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store1_data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data[data.Store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Filter to open days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store1_open_data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store1_data[store1_data.Open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Plot the sales over time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store1_open_data[[</a:t>
            </a:r>
            <a:r>
              <a:rPr lang="en-US" sz="2200">
                <a:solidFill>
                  <a:srgbClr val="183691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'Sales'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]].plot()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080598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2961475" y="2030250"/>
            <a:ext cx="9576300" cy="3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Compute the autocorrelation of Sales in Store 1 for lag 1 and 2.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Will we be able to use a predictive model, particularly an autoregressive one?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23" name="Shape 823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744170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store1_data.Sales.autocorr(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lag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-0.12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store1_data.Sales.autocorr(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lag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200">
                <a:solidFill>
                  <a:srgbClr val="96989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# -0.03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do see some minimal correlation in time, implying an AR model can be useful.  An easier way to diagnose this may be to plot many autocorrelations at once.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675806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matplotlib inline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pandas.tools.plotting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autocorrelation_plot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autocorrelation_plot(store1_data.Sales)</a:t>
            </a:r>
            <a:endParaRPr sz="22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shows a typical pattern of an autocorrelation plot, that it should decrease to 0 as lag increases.  However, it’s hard to observe exactly what the values are.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8155591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 this class, we will use </a:t>
            </a: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statsmodels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to code AR, MA, ARMA, and ARIMA models.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Consolas"/>
                <a:ea typeface="Consolas"/>
                <a:cs typeface="Consolas"/>
                <a:sym typeface="Consolas"/>
              </a:rPr>
              <a:t>statsmodels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provides a nice summary utility to help us diagnose models.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3233406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statsmodels also has a better autocorrelation plot that allows us to look at fixed number of lag values.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statsmodels.graphics.tsaplots 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plot_acf</a:t>
            </a:r>
            <a:b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plot_acf(store1_data.Sales,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lags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Here we observe autocorrelation at 10 lag values.  1 and 2 are what we saw before.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implies a small but limited impact based on the last few values.  An autoregressive model might be useful.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584667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also see a larger spike at 7 (the seventh day in the week).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observed a handful of random distributed spikes, a moving average model would be useful.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plot_acf(store1_data.Sales, </a:t>
            </a:r>
            <a:r>
              <a:rPr lang="en-US" sz="2200">
                <a:solidFill>
                  <a:srgbClr val="ED6A4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lags</a:t>
            </a:r>
            <a:r>
              <a:rPr lang="en-US" sz="2200">
                <a:solidFill>
                  <a:srgbClr val="A71D5D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200">
                <a:solidFill>
                  <a:srgbClr val="0086B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25</a:t>
            </a:r>
            <a:r>
              <a:rPr lang="en-US" sz="22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expand the window to 25 days to see that the random spikes occur regularly at 7 days.  What does this mean?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TIME SERIES MODELING IN STATSMODELS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88016282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5915</Words>
  <Application>Microsoft Office PowerPoint</Application>
  <PresentationFormat>Custom</PresentationFormat>
  <Paragraphs>816</Paragraphs>
  <Slides>131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131</vt:i4>
      </vt:variant>
    </vt:vector>
  </HeadingPairs>
  <TitlesOfParts>
    <vt:vector size="141" baseType="lpstr">
      <vt:lpstr>Georgia</vt:lpstr>
      <vt:lpstr>Consolas</vt:lpstr>
      <vt:lpstr>Merriweather Sans</vt:lpstr>
      <vt:lpstr>Oswald</vt:lpstr>
      <vt:lpstr>Impact</vt:lpstr>
      <vt:lpstr>Arial</vt:lpstr>
      <vt:lpstr>White</vt:lpstr>
      <vt:lpstr>White</vt:lpstr>
      <vt:lpstr>1_White</vt:lpstr>
      <vt:lpstr>2_White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Steven Longstreet</cp:lastModifiedBy>
  <cp:revision>56</cp:revision>
  <dcterms:modified xsi:type="dcterms:W3CDTF">2018-06-07T19:42:14Z</dcterms:modified>
</cp:coreProperties>
</file>